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317" r:id="rId4"/>
    <p:sldId id="321" r:id="rId5"/>
    <p:sldId id="320" r:id="rId6"/>
    <p:sldId id="337" r:id="rId7"/>
    <p:sldId id="323" r:id="rId8"/>
    <p:sldId id="319" r:id="rId9"/>
    <p:sldId id="325" r:id="rId10"/>
    <p:sldId id="324" r:id="rId11"/>
    <p:sldId id="338" r:id="rId12"/>
    <p:sldId id="326" r:id="rId13"/>
    <p:sldId id="328" r:id="rId14"/>
    <p:sldId id="327" r:id="rId15"/>
    <p:sldId id="329" r:id="rId16"/>
    <p:sldId id="330" r:id="rId17"/>
    <p:sldId id="331" r:id="rId18"/>
    <p:sldId id="332" r:id="rId19"/>
    <p:sldId id="333" r:id="rId20"/>
    <p:sldId id="334" r:id="rId21"/>
    <p:sldId id="335" r:id="rId22"/>
    <p:sldId id="336" r:id="rId23"/>
    <p:sldId id="258" r:id="rId24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115" autoAdjust="0"/>
    <p:restoredTop sz="94660" autoAdjust="0"/>
  </p:normalViewPr>
  <p:slideViewPr>
    <p:cSldViewPr snapToGrid="0">
      <p:cViewPr varScale="1">
        <p:scale>
          <a:sx n="80" d="100"/>
          <a:sy n="80" d="100"/>
        </p:scale>
        <p:origin x="192" y="896"/>
      </p:cViewPr>
      <p:guideLst>
        <p:guide orient="horz" pos="208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∑ 求和的作用在概率中是归一化，但是这里归一化放在了指数内部，管这叫local归一化。 dp的状态转移时只用到了局部状态，问题出在逐个累乘</a:t>
            </a:r>
          </a:p>
        </p:txBody>
      </p:sp>
    </p:spTree>
    <p:extLst>
      <p:ext uri="{BB962C8B-B14F-4D97-AF65-F5344CB8AC3E}">
        <p14:creationId xmlns:p14="http://schemas.microsoft.com/office/powerpoint/2010/main" val="2100793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29BCBD-CDAD-44C0-8E0F-7A8E42C7E9E0}" type="datetimeFigureOut">
              <a:rPr lang="zh-CN" altLang="en-US"/>
              <a:t>2018/12/5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A70F59-D812-47A0-A6DA-9D789E6F3DB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591C9B-A551-4377-899B-C4E55A8406E0}" type="datetimeFigureOut">
              <a:rPr lang="zh-CN" altLang="en-US"/>
              <a:t>2018/12/5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15F2B9-19A6-4442-9758-4FEEF21EF24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FECC21-B829-4F04-B6DB-F167941BFCB9}" type="datetimeFigureOut">
              <a:rPr lang="zh-CN" altLang="en-US"/>
              <a:t>2018/12/5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1F6D74-D209-46BB-97F6-19D2AF7C81E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68CA37-C1FB-4FBB-AAA3-EEE71E1F7248}" type="datetimeFigureOut">
              <a:rPr lang="zh-CN" altLang="en-US"/>
              <a:t>2018/12/5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D0C13B-4F32-4F84-B75F-25D988C5B48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A7D1E3-6DF1-44AF-B026-0B43E058CEF6}" type="datetimeFigureOut">
              <a:rPr lang="zh-CN" altLang="en-US"/>
              <a:t>2018/12/5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1FB529-0BA7-4C74-B5BF-4945CE8CB49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8E9745-CCE2-4911-92E3-86C9D5840A04}" type="datetimeFigureOut">
              <a:rPr lang="zh-CN" altLang="en-US"/>
              <a:t>2018/12/5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0AB487-04F9-4AFF-82E9-911F37E5570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4B99B0-6696-453E-9429-6AAEDFD3F9E0}" type="datetimeFigureOut">
              <a:rPr lang="zh-CN" altLang="en-US"/>
              <a:t>2018/12/5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8D1BAC-1B57-4139-BCD2-EF6AB1E00C7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CBA138-1518-4E34-9666-F260F104333F}" type="datetimeFigureOut">
              <a:rPr lang="zh-CN" altLang="en-US"/>
              <a:t>2018/12/5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256EEC-53A5-445C-8D96-08F6940A489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1" smtClean="0"/>
              <a:t>单击图标添加图片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BC80E2-B43A-41AC-B7BA-35BE49E89197}" type="datetimeFigureOut">
              <a:rPr lang="zh-CN" altLang="en-US"/>
              <a:t>2018/12/5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A3E822-5AD4-4B36-BED4-3704108F2FB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3AE59F-B8A4-456C-890D-87B897B6EE9C}" type="datetimeFigureOut">
              <a:rPr lang="zh-CN" altLang="en-US"/>
              <a:t>2018/12/5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7C631F-F799-41E6-9223-C2EEEDCF08F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defRPr sz="120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6486B5C-B5A2-49E9-AB56-D805CB9954E0}" type="datetimeFigureOut">
              <a:rPr lang="zh-CN" altLang="en-US"/>
              <a:t>2018/12/5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defRPr sz="12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37CCDD88-8295-4D75-BDD3-F5683FD70B87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2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tiff"/><Relationship Id="rId1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4.png"/><Relationship Id="rId10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emf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2564583"/>
            <a:ext cx="12198350" cy="145846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2051" name="副标题 2"/>
          <p:cNvSpPr>
            <a:spLocks noGrp="1" noChangeArrowheads="1"/>
          </p:cNvSpPr>
          <p:nvPr>
            <p:ph type="subTitle" idx="1"/>
          </p:nvPr>
        </p:nvSpPr>
        <p:spPr>
          <a:xfrm>
            <a:off x="3593372" y="4651375"/>
            <a:ext cx="5078413" cy="635000"/>
          </a:xfrm>
        </p:spPr>
        <p:txBody>
          <a:bodyPr/>
          <a:lstStyle/>
          <a:p>
            <a:pPr eaLnBrk="1" hangingPunct="1"/>
            <a:r>
              <a:rPr lang="zh-CN" altLang="en-US" sz="2800" i="1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陈海斌</a:t>
            </a:r>
          </a:p>
        </p:txBody>
      </p:sp>
      <p:sp>
        <p:nvSpPr>
          <p:cNvPr id="2052" name="文本框 3"/>
          <p:cNvSpPr txBox="1">
            <a:spLocks noChangeArrowheads="1"/>
          </p:cNvSpPr>
          <p:nvPr/>
        </p:nvSpPr>
        <p:spPr bwMode="auto">
          <a:xfrm>
            <a:off x="571894" y="5556250"/>
            <a:ext cx="1152048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dirty="0">
                <a:latin typeface="Times New Roman" panose="02020603050405020304" pitchFamily="18" charset="0"/>
                <a:sym typeface="宋体" panose="02010600030101010101" pitchFamily="2" charset="-122"/>
              </a:rPr>
              <a:t>Lab of  Machine Learning and Data Mining</a:t>
            </a:r>
            <a:endParaRPr lang="en-US" altLang="zh-CN" sz="2400" dirty="0">
              <a:latin typeface="Times New Roman" panose="02020603050405020304" pitchFamily="18" charset="0"/>
              <a:sym typeface="Arial" panose="020B0604020202020204" pitchFamily="34" charset="0"/>
            </a:endParaRPr>
          </a:p>
          <a:p>
            <a:pPr algn="ctr" eaLnBrk="1" hangingPunct="1"/>
            <a:r>
              <a:rPr lang="en-US" altLang="zh-CN" sz="2400" dirty="0">
                <a:latin typeface="Times New Roman" panose="02020603050405020304" pitchFamily="18" charset="0"/>
                <a:sym typeface="Arial" panose="020B0604020202020204" pitchFamily="34" charset="0"/>
              </a:rPr>
              <a:t>South China University of Technology</a:t>
            </a:r>
            <a:endParaRPr lang="zh-CN" altLang="en-US" sz="2400" dirty="0"/>
          </a:p>
        </p:txBody>
      </p:sp>
      <p:pic>
        <p:nvPicPr>
          <p:cNvPr id="2053" name="图片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025" y="287338"/>
            <a:ext cx="5434013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500" y="4210050"/>
            <a:ext cx="25527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5" name="标题 1"/>
          <p:cNvSpPr>
            <a:spLocks noGrp="1" noChangeArrowheads="1"/>
          </p:cNvSpPr>
          <p:nvPr/>
        </p:nvSpPr>
        <p:spPr bwMode="auto">
          <a:xfrm>
            <a:off x="382587" y="2236189"/>
            <a:ext cx="11490325" cy="157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zh-CN" altLang="en-US" sz="4000" dirty="0" smtClean="0">
                <a:solidFill>
                  <a:schemeClr val="bg1"/>
                </a:solidFill>
              </a:rPr>
              <a:t>                                      序列标注</a:t>
            </a:r>
            <a:r>
              <a:rPr lang="en-US" altLang="zh-CN" sz="4000" dirty="0" smtClean="0">
                <a:solidFill>
                  <a:schemeClr val="bg1"/>
                </a:solidFill>
              </a:rPr>
              <a:t>2</a:t>
            </a:r>
            <a:r>
              <a:rPr lang="en-US" altLang="zh-CN" sz="1100" dirty="0" smtClean="0">
                <a:solidFill>
                  <a:schemeClr val="bg1"/>
                </a:solidFill>
              </a:rPr>
              <a:t>							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Part1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HMM-&gt;MEMM-&gt;CRF</a:t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46100" y="1812758"/>
            <a:ext cx="112288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生成式与判别式：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lang="zh-CN" altLang="en-US" dirty="0"/>
              <a:t>判别模型是直接对</a:t>
            </a:r>
            <a:r>
              <a:rPr lang="en-US" altLang="zh-CN" dirty="0"/>
              <a:t>P(Y|X)</a:t>
            </a:r>
            <a:r>
              <a:rPr lang="zh-CN" altLang="en-US" dirty="0" smtClean="0"/>
              <a:t>建模：线性</a:t>
            </a:r>
            <a:r>
              <a:rPr lang="en-US" altLang="zh-CN" dirty="0" smtClean="0"/>
              <a:t>LR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memm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crf</a:t>
            </a:r>
            <a:endParaRPr lang="zh-CN" altLang="en-US" dirty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生成模型</a:t>
            </a:r>
            <a:r>
              <a:rPr lang="zh-CN" altLang="en-US" b="1" dirty="0"/>
              <a:t>训练阶段是只对</a:t>
            </a:r>
            <a:r>
              <a:rPr lang="en-US" altLang="zh-CN" dirty="0"/>
              <a:t>P(Y,X)</a:t>
            </a:r>
            <a:r>
              <a:rPr lang="zh-CN" altLang="en-US" b="1" dirty="0"/>
              <a:t>建模</a:t>
            </a:r>
            <a:endParaRPr lang="zh-CN" altLang="en-US" dirty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137" y="2847808"/>
            <a:ext cx="25908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41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Part1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HMM-&gt;MEMM-&gt;CRF</a:t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317" y="2436504"/>
            <a:ext cx="6857365" cy="289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Part2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CRF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特征模板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2178" y="1763362"/>
            <a:ext cx="1095022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CRF</a:t>
            </a:r>
            <a:r>
              <a:rPr lang="en-US" altLang="zh-CN" dirty="0" smtClean="0"/>
              <a:t>++</a:t>
            </a:r>
            <a:r>
              <a:rPr lang="zh-CN" altLang="en-US" dirty="0" smtClean="0"/>
              <a:t> </a:t>
            </a:r>
            <a:r>
              <a:rPr lang="en-US" altLang="zh-CN" dirty="0" smtClean="0"/>
              <a:t>toolkit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(C++)</a:t>
            </a:r>
            <a:r>
              <a:rPr lang="zh-CN" altLang="en-US" dirty="0" smtClean="0">
                <a:sym typeface="Wingdings"/>
              </a:rPr>
              <a:t> </a:t>
            </a:r>
            <a:r>
              <a:rPr lang="zh-CN" altLang="en-US" dirty="0" smtClean="0"/>
              <a:t>可以</a:t>
            </a:r>
            <a:r>
              <a:rPr lang="zh-CN" altLang="en-US" dirty="0"/>
              <a:t>重新定义</a:t>
            </a:r>
            <a:r>
              <a:rPr lang="zh-CN" altLang="en-US" dirty="0" smtClean="0"/>
              <a:t>特征集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Unigram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mr-IN" altLang="zh-CN" dirty="0"/>
              <a:t>U01:%</a:t>
            </a:r>
            <a:r>
              <a:rPr lang="mr-IN" altLang="zh-CN" dirty="0" err="1"/>
              <a:t>x</a:t>
            </a:r>
            <a:r>
              <a:rPr lang="mr-IN" altLang="zh-CN" dirty="0"/>
              <a:t>[0,0</a:t>
            </a:r>
            <a:r>
              <a:rPr lang="mr-IN" altLang="zh-CN" dirty="0" smtClean="0"/>
              <a:t>]</a:t>
            </a:r>
            <a:r>
              <a:rPr lang="zh-CN" altLang="en-US" dirty="0" smtClean="0"/>
              <a:t> 当前字符对应当前输出标签的概率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U02:%x[-1,0]</a:t>
            </a:r>
            <a:r>
              <a:rPr lang="zh-CN" altLang="en-US" dirty="0" smtClean="0"/>
              <a:t> 上个字符对应当前输出标签的概率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数量：句子长度</a:t>
            </a:r>
            <a:r>
              <a:rPr lang="en-US" altLang="zh-CN" dirty="0" smtClean="0"/>
              <a:t>L(</a:t>
            </a:r>
            <a:r>
              <a:rPr lang="zh-CN" altLang="en-US" dirty="0" smtClean="0"/>
              <a:t>大</a:t>
            </a:r>
            <a:r>
              <a:rPr lang="en-US" altLang="zh-CN" dirty="0" smtClean="0"/>
              <a:t>)</a:t>
            </a:r>
            <a:r>
              <a:rPr lang="zh-CN" altLang="en-US" dirty="0" smtClean="0"/>
              <a:t>*标签种类</a:t>
            </a:r>
            <a:r>
              <a:rPr lang="en-US" altLang="zh-CN" dirty="0" smtClean="0"/>
              <a:t>N</a:t>
            </a:r>
            <a:r>
              <a:rPr lang="zh-CN" altLang="en-US" dirty="0" smtClean="0"/>
              <a:t>*模板个数</a:t>
            </a:r>
            <a:endParaRPr lang="en-US" altLang="zh-CN" dirty="0" smtClean="0"/>
          </a:p>
          <a:p>
            <a:endParaRPr lang="zh-CN" altLang="en-US" dirty="0" smtClean="0"/>
          </a:p>
        </p:txBody>
      </p:sp>
      <p:pic>
        <p:nvPicPr>
          <p:cNvPr id="4098" name="Picture 2" descr="https://img-blog.csdn.net/20181001230619433?watermark/2/text/aHR0cHM6Ly9ibG9nLmNzZG4ubmV0L3FxXzM3NjY3MzY0/font/5a6L5L2T/fontsize/400/fill/I0JBQkFCMA==/dissolve/7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566" y="2172626"/>
            <a:ext cx="3014134" cy="387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050" y="2988028"/>
            <a:ext cx="1231900" cy="1739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78" y="2974810"/>
            <a:ext cx="4861278" cy="201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Part2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CRF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特征模板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2178" y="1763362"/>
            <a:ext cx="1095022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CRF</a:t>
            </a:r>
            <a:r>
              <a:rPr lang="en-US" altLang="zh-CN" dirty="0" smtClean="0"/>
              <a:t>++</a:t>
            </a:r>
            <a:r>
              <a:rPr lang="zh-CN" altLang="en-US" dirty="0" smtClean="0"/>
              <a:t> </a:t>
            </a:r>
            <a:r>
              <a:rPr lang="en-US" altLang="zh-CN" dirty="0" smtClean="0"/>
              <a:t>toolkit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(C++)</a:t>
            </a:r>
          </a:p>
          <a:p>
            <a:endParaRPr lang="en-US" altLang="zh-CN" dirty="0">
              <a:sym typeface="Wingdings"/>
            </a:endParaRPr>
          </a:p>
          <a:p>
            <a:r>
              <a:rPr lang="en-US" altLang="zh-CN" dirty="0" smtClean="0"/>
              <a:t>Bigram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zh-CN" altLang="en-US" dirty="0"/>
              <a:t>二元特征、当前输出token和之</a:t>
            </a:r>
          </a:p>
          <a:p>
            <a:pPr marL="0" indent="0">
              <a:buNone/>
            </a:pPr>
            <a:r>
              <a:rPr lang="zh-CN" altLang="en-US" dirty="0"/>
              <a:t>前的输出token（bigram）的组合：</a:t>
            </a:r>
            <a:r>
              <a:rPr lang="zh-CN" altLang="en-US" dirty="0" smtClean="0"/>
              <a:t>L</a:t>
            </a:r>
            <a:r>
              <a:rPr lang="en-US" altLang="zh-CN" dirty="0" smtClean="0"/>
              <a:t>(</a:t>
            </a:r>
            <a:r>
              <a:rPr lang="zh-CN" altLang="en-US" dirty="0" smtClean="0"/>
              <a:t>大</a:t>
            </a:r>
            <a:r>
              <a:rPr lang="en-US" altLang="zh-CN" dirty="0" smtClean="0"/>
              <a:t>)</a:t>
            </a:r>
            <a:r>
              <a:rPr lang="zh-CN" altLang="en-US" dirty="0" smtClean="0"/>
              <a:t>*</a:t>
            </a:r>
            <a:r>
              <a:rPr lang="zh-CN" altLang="en-US" dirty="0"/>
              <a:t>L*</a:t>
            </a:r>
            <a:r>
              <a:rPr lang="zh-CN" altLang="en-US" dirty="0" smtClean="0"/>
              <a:t>N*</a:t>
            </a:r>
            <a:r>
              <a:rPr lang="en-US" altLang="zh-CN" dirty="0" smtClean="0"/>
              <a:t>U</a:t>
            </a: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多个组合：捕捉多个位置的联合信息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HMM</a:t>
            </a:r>
            <a:r>
              <a:rPr lang="zh-CN" altLang="en-US" dirty="0" smtClean="0"/>
              <a:t>的特征模板是：</a:t>
            </a:r>
            <a:r>
              <a:rPr lang="en-US" altLang="zh-CN" dirty="0" smtClean="0"/>
              <a:t>U01:%x[0,0]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 smtClean="0"/>
              <a:t>取对数与</a:t>
            </a:r>
            <a:r>
              <a:rPr lang="en-US" altLang="zh-CN" dirty="0" smtClean="0"/>
              <a:t>CRF</a:t>
            </a:r>
            <a:r>
              <a:rPr lang="zh-CN" altLang="en-US" dirty="0" smtClean="0"/>
              <a:t>比较：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098" name="Picture 2" descr="https://img-blog.csdn.net/20181001230619433?watermark/2/text/aHR0cHM6Ly9ibG9nLmNzZG4ubmV0L3FxXzM3NjY3MzY0/font/5a6L5L2T/fontsize/400/fill/I0JBQkFCMA==/dissolve/7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566" y="2172626"/>
            <a:ext cx="3014134" cy="387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050" y="2988028"/>
            <a:ext cx="1231900" cy="1739900"/>
          </a:xfrm>
          <a:prstGeom prst="rect">
            <a:avLst/>
          </a:prstGeom>
        </p:spPr>
      </p:pic>
      <p:pic>
        <p:nvPicPr>
          <p:cNvPr id="2050" name="Picture 2" descr="https://upload-images.jianshu.io/upload_images/1371984-f0e8f6e589a12538.PNG?imageMogr2/auto-orient/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78" y="4461228"/>
            <a:ext cx="397192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346" y="5627640"/>
            <a:ext cx="6420895" cy="48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2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Part2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CRF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特征模板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0889" y="1763362"/>
            <a:ext cx="109502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tensorflow</a:t>
            </a:r>
            <a:r>
              <a:rPr lang="zh-CN" altLang="en-US" dirty="0" smtClean="0"/>
              <a:t>中的特征模板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Unigram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 smtClean="0"/>
              <a:t>U01:[0,0]</a:t>
            </a:r>
          </a:p>
          <a:p>
            <a:endParaRPr lang="en-US" altLang="zh-CN" dirty="0"/>
          </a:p>
          <a:p>
            <a:r>
              <a:rPr lang="en-US" altLang="zh-CN" dirty="0" smtClean="0"/>
              <a:t>Bigram:</a:t>
            </a:r>
          </a:p>
          <a:p>
            <a:r>
              <a:rPr lang="en-US" altLang="zh-CN" dirty="0" smtClean="0"/>
              <a:t>B</a:t>
            </a:r>
          </a:p>
          <a:p>
            <a:endParaRPr lang="en-US" altLang="zh-CN" dirty="0"/>
          </a:p>
          <a:p>
            <a:r>
              <a:rPr lang="en-US" altLang="zh-CN" dirty="0" err="1"/>
              <a:t>l</a:t>
            </a:r>
            <a:r>
              <a:rPr lang="en-US" altLang="zh-CN" dirty="0" err="1" smtClean="0"/>
              <a:t>og_likelihood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unigram</a:t>
            </a:r>
            <a:r>
              <a:rPr lang="zh-CN" altLang="en-US" dirty="0" smtClean="0"/>
              <a:t> </a:t>
            </a:r>
            <a:r>
              <a:rPr lang="en-US" altLang="zh-CN" dirty="0" smtClean="0"/>
              <a:t>score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bigram</a:t>
            </a:r>
            <a:r>
              <a:rPr lang="zh-CN" altLang="en-US" dirty="0" smtClean="0"/>
              <a:t> </a:t>
            </a:r>
            <a:r>
              <a:rPr lang="en-US" altLang="zh-CN" dirty="0" smtClean="0"/>
              <a:t>score</a:t>
            </a:r>
            <a:endParaRPr lang="zh-CN" altLang="en-US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021" y="3357660"/>
            <a:ext cx="5734755" cy="72680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021" y="2404372"/>
            <a:ext cx="4849989" cy="74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6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492477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336389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Part3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Hybrid semi-Markov CRF for Neural Sequence Labeling (2018 ACL)</a:t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070" y="1551339"/>
            <a:ext cx="3159393" cy="522111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434668" y="2607733"/>
            <a:ext cx="51364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Motivation: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1.Word-level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segment-level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2.Joint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training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215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492477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336389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Part3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Hybrid semi-Markov CRF for Neural Sequence Labeling (2018 ACL)</a:t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0889" y="1763362"/>
            <a:ext cx="10950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616" y="2416928"/>
            <a:ext cx="4430282" cy="295729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20889" y="1596786"/>
            <a:ext cx="58829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CRF:</a:t>
            </a:r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Semi-Markov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CRF:</a:t>
            </a:r>
          </a:p>
          <a:p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548" y="4057892"/>
            <a:ext cx="5393719" cy="280010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511" y="1610313"/>
            <a:ext cx="5954396" cy="220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7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492477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336389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Part3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Hybrid semi-Markov CRF for Neural Sequence Labeling (2018 ACL)</a:t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0889" y="1763362"/>
            <a:ext cx="10950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620889" y="1763362"/>
            <a:ext cx="5136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Semi-Markov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CRF:</a:t>
            </a:r>
          </a:p>
          <a:p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708" y="1950206"/>
            <a:ext cx="5683250" cy="15086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744" y="3765735"/>
            <a:ext cx="7107767" cy="10169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2483" y="5131501"/>
            <a:ext cx="6836128" cy="93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88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492477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336389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Part3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Hybrid semi-Markov CRF for Neural Sequence Labeling (2018 ACL)</a:t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0889" y="1763362"/>
            <a:ext cx="10950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616" y="2416928"/>
            <a:ext cx="4430282" cy="295729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918" y="1551338"/>
            <a:ext cx="4026438" cy="370517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918" y="5256517"/>
            <a:ext cx="4125987" cy="107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3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492477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336389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Part3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Hybrid semi-Markov CRF for Neural Sequence Labeling (2018 ACL)</a:t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0889" y="1763362"/>
            <a:ext cx="10950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417" y="2132694"/>
            <a:ext cx="4725877" cy="37230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939" y="2597213"/>
            <a:ext cx="47371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Outline</a:t>
            </a: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728788"/>
            <a:ext cx="10515600" cy="435133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85611" y="1696562"/>
            <a:ext cx="104760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Part1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HMM-&gt;MEMM-&gt;CRF</a:t>
            </a:r>
          </a:p>
          <a:p>
            <a:endParaRPr kumimoji="1" lang="en-US" altLang="zh-CN" sz="2400" dirty="0" smtClean="0"/>
          </a:p>
          <a:p>
            <a:r>
              <a:rPr kumimoji="1" lang="en-US" altLang="zh-CN" sz="2400" dirty="0" smtClean="0"/>
              <a:t>Part2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CRF</a:t>
            </a:r>
            <a:r>
              <a:rPr kumimoji="1" lang="zh-CN" altLang="en-US" sz="2400" dirty="0" smtClean="0"/>
              <a:t>特征模板</a:t>
            </a:r>
            <a:endParaRPr kumimoji="1" lang="en-US" altLang="zh-CN" sz="2400" dirty="0" smtClean="0"/>
          </a:p>
          <a:p>
            <a:endParaRPr kumimoji="1" lang="en-US" altLang="zh-CN" sz="2400" dirty="0">
              <a:latin typeface="+mn-lt"/>
            </a:endParaRPr>
          </a:p>
          <a:p>
            <a:r>
              <a:rPr kumimoji="1" lang="en-US" altLang="zh-CN" sz="2400" dirty="0" smtClean="0">
                <a:latin typeface="+mn-lt"/>
              </a:rPr>
              <a:t>Part3</a:t>
            </a:r>
            <a:r>
              <a:rPr kumimoji="1" lang="zh-CN" altLang="en-US" sz="2400" dirty="0" smtClean="0">
                <a:latin typeface="+mn-lt"/>
              </a:rPr>
              <a:t> </a:t>
            </a:r>
            <a:r>
              <a:rPr kumimoji="1" lang="en-US" altLang="zh-CN" sz="2400" dirty="0" smtClean="0">
                <a:latin typeface="+mn-lt"/>
              </a:rPr>
              <a:t>CRF</a:t>
            </a:r>
            <a:r>
              <a:rPr kumimoji="1" lang="zh-CN" altLang="en-US" sz="2400" dirty="0" smtClean="0">
                <a:latin typeface="+mn-lt"/>
              </a:rPr>
              <a:t>改进</a:t>
            </a:r>
            <a:endParaRPr kumimoji="1" lang="en-US" altLang="zh-CN" sz="2400" dirty="0" smtClean="0">
              <a:latin typeface="+mn-lt"/>
            </a:endParaRPr>
          </a:p>
          <a:p>
            <a:r>
              <a:rPr lang="en-US" altLang="zh-CN" sz="2400" dirty="0"/>
              <a:t>Hybrid semi-Markov CRF for Neural Sequence Labeling </a:t>
            </a:r>
            <a:r>
              <a:rPr lang="en-US" altLang="zh-CN" sz="2400" dirty="0" smtClean="0"/>
              <a:t>(2018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ACL)</a:t>
            </a:r>
            <a:endParaRPr lang="en-US" altLang="zh-C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492477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336389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Part3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Hybrid semi-Markov CRF for Neural Sequence Labeling (2018 ACL)</a:t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0889" y="1763362"/>
            <a:ext cx="10950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616" y="2416928"/>
            <a:ext cx="4430282" cy="295729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261" y="1551339"/>
            <a:ext cx="4105628" cy="7525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5261" y="2416928"/>
            <a:ext cx="4051764" cy="436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5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492477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336389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Part3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Hybrid semi-Markov CRF for Neural Sequence Labeling (2018 ACL)</a:t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0889" y="1763362"/>
            <a:ext cx="10950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620889" y="1763362"/>
            <a:ext cx="11108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Experiment</a:t>
            </a:r>
          </a:p>
          <a:p>
            <a:r>
              <a:rPr kumimoji="1" lang="en-US" altLang="zh-CN" dirty="0" smtClean="0"/>
              <a:t>CNN</a:t>
            </a:r>
            <a:r>
              <a:rPr kumimoji="1" lang="en-US" altLang="zh-CN" dirty="0" smtClean="0"/>
              <a:t>/LM</a:t>
            </a:r>
            <a:r>
              <a:rPr kumimoji="1" lang="zh-CN" altLang="en-US" dirty="0" smtClean="0"/>
              <a:t>  </a:t>
            </a:r>
            <a:r>
              <a:rPr kumimoji="1" lang="en-US" altLang="zh-CN" dirty="0" smtClean="0"/>
              <a:t>CRF/GSCRF/HSCRF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461" y="2621716"/>
            <a:ext cx="7991122" cy="265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8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492477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336389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Part3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Hybrid semi-Markov CRF for Neural Sequence Labeling (2018 ACL)</a:t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0889" y="1763362"/>
            <a:ext cx="10950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589" y="1763362"/>
            <a:ext cx="3654850" cy="47326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977" y="3301514"/>
            <a:ext cx="6294261" cy="16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78863" y="3190875"/>
            <a:ext cx="3097212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-3175" y="1547813"/>
            <a:ext cx="12198350" cy="11350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17412" name="标题 1"/>
          <p:cNvSpPr>
            <a:spLocks noGrp="1" noChangeArrowheads="1"/>
          </p:cNvSpPr>
          <p:nvPr>
            <p:ph type="title"/>
          </p:nvPr>
        </p:nvSpPr>
        <p:spPr>
          <a:xfrm>
            <a:off x="933450" y="1489075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smtClean="0">
                <a:solidFill>
                  <a:schemeClr val="bg1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Thanks for your listening ...</a:t>
            </a:r>
          </a:p>
        </p:txBody>
      </p:sp>
      <p:pic>
        <p:nvPicPr>
          <p:cNvPr id="17413" name="图片 1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13" y="3311525"/>
            <a:ext cx="5321300" cy="286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图片 17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025" y="287338"/>
            <a:ext cx="5434013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Part1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HMM-&gt;MEMM-&gt;CRF</a:t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6100" y="1763362"/>
            <a:ext cx="10747022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概率图模型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pPr lvl="0" eaLnBrk="0" hangingPunct="0"/>
            <a:r>
              <a:rPr lang="x-none" altLang="x-none" dirty="0">
                <a:latin typeface="Arial" charset="0"/>
              </a:rPr>
              <a:t>在概率图模型中，数据(样本)</a:t>
            </a:r>
            <a:r>
              <a:rPr lang="x-none" altLang="x-none" dirty="0" smtClean="0">
                <a:latin typeface="Arial" charset="0"/>
              </a:rPr>
              <a:t>由公式</a:t>
            </a:r>
            <a:r>
              <a:rPr lang="en-US" altLang="zh-CN" dirty="0" smtClean="0">
                <a:latin typeface="Arial" charset="0"/>
              </a:rPr>
              <a:t>G=(V,E)</a:t>
            </a:r>
            <a:r>
              <a:rPr lang="x-none" altLang="x-none" dirty="0" smtClean="0">
                <a:latin typeface="Arial" charset="0"/>
              </a:rPr>
              <a:t>建模表示</a:t>
            </a:r>
            <a:r>
              <a:rPr lang="x-none" altLang="x-none" dirty="0">
                <a:latin typeface="Arial" charset="0"/>
              </a:rPr>
              <a:t>： </a:t>
            </a:r>
          </a:p>
          <a:p>
            <a:pPr lvl="0" eaLnBrk="0" hangingPunct="0">
              <a:buFontTx/>
              <a:buChar char="•"/>
            </a:pPr>
            <a:r>
              <a:rPr lang="x-none" altLang="x-none" dirty="0">
                <a:latin typeface="Arial" charset="0"/>
              </a:rPr>
              <a:t>  </a:t>
            </a:r>
            <a:r>
              <a:rPr lang="x-none" altLang="x-none" sz="1900" dirty="0">
                <a:latin typeface="Arial" charset="0"/>
              </a:rPr>
              <a:t> </a:t>
            </a:r>
            <a:r>
              <a:rPr lang="en-US" altLang="zh-CN" sz="1900" dirty="0" smtClean="0">
                <a:latin typeface="Arial" charset="0"/>
              </a:rPr>
              <a:t>V</a:t>
            </a:r>
            <a:r>
              <a:rPr lang="x-none" altLang="x-none" dirty="0" smtClean="0">
                <a:latin typeface="Arial" charset="0"/>
              </a:rPr>
              <a:t>表示节点</a:t>
            </a:r>
            <a:r>
              <a:rPr lang="x-none" altLang="x-none" dirty="0">
                <a:latin typeface="Arial" charset="0"/>
              </a:rPr>
              <a:t>，即随机变量</a:t>
            </a:r>
            <a:r>
              <a:rPr lang="x-none" altLang="x-none" dirty="0" smtClean="0">
                <a:latin typeface="Arial" charset="0"/>
              </a:rPr>
              <a:t>（token或label），</a:t>
            </a:r>
            <a:r>
              <a:rPr lang="zh-CN" altLang="en-US" dirty="0" smtClean="0">
                <a:latin typeface="Arial" charset="0"/>
              </a:rPr>
              <a:t>若</a:t>
            </a:r>
            <a:r>
              <a:rPr lang="x-none" altLang="x-none" dirty="0" smtClean="0">
                <a:latin typeface="Arial" charset="0"/>
              </a:rPr>
              <a:t>用</a:t>
            </a:r>
            <a:r>
              <a:rPr lang="en-US" altLang="zh-CN" dirty="0" smtClean="0">
                <a:latin typeface="Arial" charset="0"/>
              </a:rPr>
              <a:t>Y=(Y1,Y2..Yn)</a:t>
            </a:r>
            <a:r>
              <a:rPr lang="x-none" altLang="x-none" dirty="0" smtClean="0">
                <a:latin typeface="Arial" charset="0"/>
              </a:rPr>
              <a:t>为随机变量建模，</a:t>
            </a:r>
            <a:r>
              <a:rPr lang="en-US" altLang="zh-CN" dirty="0" smtClean="0">
                <a:latin typeface="Arial" charset="0"/>
              </a:rPr>
              <a:t>Y</a:t>
            </a:r>
            <a:r>
              <a:rPr lang="x-none" altLang="x-none" dirty="0" smtClean="0">
                <a:latin typeface="Arial" charset="0"/>
              </a:rPr>
              <a:t>代表了一批随机变量</a:t>
            </a:r>
            <a:r>
              <a:rPr lang="en-US" altLang="zh-CN" dirty="0" smtClean="0">
                <a:latin typeface="Arial" charset="0"/>
              </a:rPr>
              <a:t>,P(Y)</a:t>
            </a:r>
            <a:r>
              <a:rPr lang="x-none" altLang="x-none" dirty="0" smtClean="0">
                <a:latin typeface="Arial" charset="0"/>
              </a:rPr>
              <a:t>为这些随机变量的分布</a:t>
            </a:r>
            <a:endParaRPr lang="x-none" altLang="x-none" dirty="0">
              <a:latin typeface="Arial" charset="0"/>
            </a:endParaRPr>
          </a:p>
          <a:p>
            <a:pPr lvl="0" eaLnBrk="0" hangingPunct="0">
              <a:buFontTx/>
              <a:buChar char="•"/>
            </a:pPr>
            <a:r>
              <a:rPr lang="x-none" altLang="x-none" dirty="0">
                <a:latin typeface="Arial" charset="0"/>
              </a:rPr>
              <a:t>  </a:t>
            </a:r>
            <a:r>
              <a:rPr lang="x-none" altLang="x-none" sz="1900" dirty="0">
                <a:latin typeface="Arial" charset="0"/>
              </a:rPr>
              <a:t> </a:t>
            </a:r>
            <a:r>
              <a:rPr lang="en-US" altLang="zh-CN" sz="1900" dirty="0" smtClean="0">
                <a:latin typeface="Arial" charset="0"/>
              </a:rPr>
              <a:t>E</a:t>
            </a:r>
            <a:r>
              <a:rPr lang="x-none" altLang="x-none" dirty="0" smtClean="0">
                <a:latin typeface="Arial" charset="0"/>
              </a:rPr>
              <a:t>表示边</a:t>
            </a:r>
            <a:r>
              <a:rPr lang="x-none" altLang="x-none" dirty="0">
                <a:latin typeface="Arial" charset="0"/>
              </a:rPr>
              <a:t>，</a:t>
            </a:r>
            <a:r>
              <a:rPr lang="x-none" altLang="x-none" dirty="0" smtClean="0">
                <a:latin typeface="Arial" charset="0"/>
              </a:rPr>
              <a:t>即概率依赖关系</a:t>
            </a:r>
            <a:endParaRPr lang="x-none" altLang="x-none" dirty="0">
              <a:latin typeface="Arial" charset="0"/>
            </a:endParaRPr>
          </a:p>
          <a:p>
            <a:endParaRPr kumimoji="1" lang="en-US" altLang="zh-CN" dirty="0" smtClean="0"/>
          </a:p>
          <a:p>
            <a:endParaRPr kumimoji="1" lang="en-US" altLang="zh-CN" dirty="0"/>
          </a:p>
        </p:txBody>
      </p:sp>
      <p:pic>
        <p:nvPicPr>
          <p:cNvPr id="1026" name="Picture 2" descr="https://pic3.zhimg.com/80/v2-714c1843f78b6aecdb0c57cdd08e1c6a_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862" y="2132694"/>
            <a:ext cx="6010275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 descr="=(V,E)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5" descr="https://www.zhihu.com/equation?tex=V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6" descr=" = (y_{1}, {\cdots}, y_{n} ) 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7" descr=" 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P(Y) 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AutoShape 9" descr="https://www.zhihu.com/equation?tex=E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950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 1 </a:t>
            </a:r>
            <a:r>
              <a:rPr lang="en-US" i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CRF</a:t>
            </a:r>
            <a:r>
              <a:rPr lang="zh-CN" altLang="en-US" i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及应用</a:t>
            </a:r>
            <a:endParaRPr lang="zh-CN" altLang="en-US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6077" y="1582738"/>
            <a:ext cx="10515600" cy="4351338"/>
          </a:xfrm>
        </p:spPr>
        <p:txBody>
          <a:bodyPr/>
          <a:lstStyle/>
          <a:p>
            <a:r>
              <a:rPr lang="en-US" altLang="zh-CN" sz="1800" dirty="0"/>
              <a:t>1</a:t>
            </a:r>
            <a:r>
              <a:rPr lang="en-US" altLang="zh-CN" sz="1800" dirty="0" smtClean="0"/>
              <a:t>.HMM</a:t>
            </a:r>
            <a:r>
              <a:rPr lang="en-US" altLang="zh-CN" dirty="0" smtClean="0"/>
              <a:t>                                            </a:t>
            </a:r>
            <a:endParaRPr lang="en-US" altLang="zh-CN" dirty="0"/>
          </a:p>
          <a:p>
            <a:endParaRPr lang="en-US" altLang="zh-CN" dirty="0"/>
          </a:p>
        </p:txBody>
      </p:sp>
      <p:grpSp>
        <p:nvGrpSpPr>
          <p:cNvPr id="5" name="组合 4"/>
          <p:cNvGrpSpPr/>
          <p:nvPr/>
        </p:nvGrpSpPr>
        <p:grpSpPr>
          <a:xfrm>
            <a:off x="1125524" y="2009447"/>
            <a:ext cx="2078073" cy="2443598"/>
            <a:chOff x="582822" y="1070755"/>
            <a:chExt cx="2705818" cy="30571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圆角矩形 5"/>
                <p:cNvSpPr/>
                <p:nvPr/>
              </p:nvSpPr>
              <p:spPr>
                <a:xfrm>
                  <a:off x="582822" y="1310137"/>
                  <a:ext cx="552090" cy="552090"/>
                </a:xfrm>
                <a:prstGeom prst="roundRect">
                  <a:avLst/>
                </a:prstGeom>
                <a:noFill/>
                <a:ln w="762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6" name="圆角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822" y="1310137"/>
                  <a:ext cx="552090" cy="552090"/>
                </a:xfrm>
                <a:prstGeom prst="round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 w="76200"/>
              </p:spPr>
              <p:txBody>
                <a:bodyPr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圆角矩形 6"/>
                <p:cNvSpPr/>
                <p:nvPr/>
              </p:nvSpPr>
              <p:spPr>
                <a:xfrm>
                  <a:off x="1654475" y="3575828"/>
                  <a:ext cx="552090" cy="552090"/>
                </a:xfrm>
                <a:prstGeom prst="roundRect">
                  <a:avLst/>
                </a:prstGeom>
                <a:ln w="76200"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b="0" i="1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7" name="圆角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4475" y="3575828"/>
                  <a:ext cx="552090" cy="552090"/>
                </a:xfrm>
                <a:prstGeom prst="round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 w="76200"/>
              </p:spPr>
              <p:txBody>
                <a:bodyPr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圆角矩形 7"/>
                <p:cNvSpPr/>
                <p:nvPr/>
              </p:nvSpPr>
              <p:spPr>
                <a:xfrm>
                  <a:off x="2736550" y="1310137"/>
                  <a:ext cx="552090" cy="552090"/>
                </a:xfrm>
                <a:prstGeom prst="roundRect">
                  <a:avLst/>
                </a:prstGeom>
                <a:noFill/>
                <a:ln w="762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8" name="圆角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6550" y="1310137"/>
                  <a:ext cx="552090" cy="552090"/>
                </a:xfrm>
                <a:prstGeom prst="round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 w="76200"/>
              </p:spPr>
              <p:txBody>
                <a:bodyPr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cxnSp>
          <p:nvCxnSpPr>
            <p:cNvPr id="9" name="直接箭头连接符 8"/>
            <p:cNvCxnSpPr/>
            <p:nvPr/>
          </p:nvCxnSpPr>
          <p:spPr>
            <a:xfrm>
              <a:off x="1169419" y="1413654"/>
              <a:ext cx="1541253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/>
          </p:nvCxnSpPr>
          <p:spPr>
            <a:xfrm rot="10800000">
              <a:off x="1159894" y="1756554"/>
              <a:ext cx="1541253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/>
                <p:cNvSpPr/>
                <p:nvPr/>
              </p:nvSpPr>
              <p:spPr>
                <a:xfrm>
                  <a:off x="1759340" y="1070755"/>
                  <a:ext cx="342360" cy="3423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27" name="矩形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9340" y="1070755"/>
                  <a:ext cx="342360" cy="34236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643" r="-8929" b="-23214"/>
                  </a:stretch>
                </a:blipFill>
                <a:ln>
                  <a:noFill/>
                </a:ln>
              </p:spPr>
              <p:txBody>
                <a:bodyPr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矩形 11"/>
                <p:cNvSpPr/>
                <p:nvPr/>
              </p:nvSpPr>
              <p:spPr>
                <a:xfrm>
                  <a:off x="1759340" y="1691047"/>
                  <a:ext cx="342360" cy="3423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𝑗𝑖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28" name="矩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9340" y="1691047"/>
                  <a:ext cx="342360" cy="34236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6071" r="-7143" b="-22807"/>
                  </a:stretch>
                </a:blipFill>
                <a:ln>
                  <a:noFill/>
                </a:ln>
              </p:spPr>
              <p:txBody>
                <a:bodyPr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cxnSp>
          <p:nvCxnSpPr>
            <p:cNvPr id="13" name="直接箭头连接符 12"/>
            <p:cNvCxnSpPr>
              <a:stCxn id="6" idx="2"/>
              <a:endCxn id="7" idx="0"/>
            </p:cNvCxnSpPr>
            <p:nvPr/>
          </p:nvCxnSpPr>
          <p:spPr>
            <a:xfrm>
              <a:off x="858867" y="1862227"/>
              <a:ext cx="1071653" cy="171360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4" name="直接箭头连接符 13"/>
            <p:cNvCxnSpPr>
              <a:stCxn id="8" idx="2"/>
              <a:endCxn id="7" idx="0"/>
            </p:cNvCxnSpPr>
            <p:nvPr/>
          </p:nvCxnSpPr>
          <p:spPr>
            <a:xfrm flipH="1">
              <a:off x="1930520" y="1862227"/>
              <a:ext cx="1082075" cy="171360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/>
                <p:cNvSpPr/>
                <p:nvPr/>
              </p:nvSpPr>
              <p:spPr>
                <a:xfrm>
                  <a:off x="1215382" y="2547847"/>
                  <a:ext cx="342360" cy="3423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61" name="矩形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5382" y="2547847"/>
                  <a:ext cx="342360" cy="34236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6316" r="-5263" b="-12500"/>
                  </a:stretch>
                </a:blipFill>
                <a:ln>
                  <a:noFill/>
                </a:ln>
              </p:spPr>
              <p:txBody>
                <a:bodyPr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/>
                <p:cNvSpPr/>
                <p:nvPr/>
              </p:nvSpPr>
              <p:spPr>
                <a:xfrm>
                  <a:off x="2394190" y="2547847"/>
                  <a:ext cx="342360" cy="3423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62" name="矩形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4190" y="2547847"/>
                  <a:ext cx="342360" cy="34236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8571" r="-10714" b="-23214"/>
                  </a:stretch>
                </a:blipFill>
                <a:ln>
                  <a:noFill/>
                </a:ln>
              </p:spPr>
              <p:txBody>
                <a:bodyPr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</p:grpSp>
      <p:sp>
        <p:nvSpPr>
          <p:cNvPr id="17" name="文本框 16"/>
          <p:cNvSpPr txBox="1"/>
          <p:nvPr/>
        </p:nvSpPr>
        <p:spPr>
          <a:xfrm>
            <a:off x="6248629" y="1790701"/>
            <a:ext cx="68301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I:</a:t>
            </a:r>
            <a:r>
              <a:rPr kumimoji="1" lang="zh-CN" altLang="en-US" dirty="0" smtClean="0"/>
              <a:t>隐状态结点  </a:t>
            </a:r>
            <a:r>
              <a:rPr kumimoji="1" lang="en-US" altLang="zh-CN" dirty="0" smtClean="0"/>
              <a:t>O:</a:t>
            </a:r>
            <a:r>
              <a:rPr kumimoji="1" lang="zh-CN" altLang="en-US" dirty="0" smtClean="0"/>
              <a:t>输出结点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lang="en-US" altLang="zh-CN" dirty="0"/>
              <a:t>(</a:t>
            </a:r>
            <a:r>
              <a:rPr lang="zh-CN" altLang="en-US" dirty="0" smtClean="0"/>
              <a:t>不</a:t>
            </a:r>
            <a:r>
              <a:rPr lang="zh-CN" altLang="en-US" dirty="0"/>
              <a:t>在模型运行的任何</a:t>
            </a:r>
            <a:r>
              <a:rPr lang="zh-CN" altLang="en-US" dirty="0" smtClean="0"/>
              <a:t>阶段体现</a:t>
            </a:r>
            <a:r>
              <a:rPr lang="en-US" altLang="zh-CN" dirty="0" smtClean="0"/>
              <a:t>)</a:t>
            </a:r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Unigram</a:t>
            </a:r>
            <a:r>
              <a:rPr kumimoji="1" lang="zh-CN" altLang="en-US" dirty="0" smtClean="0"/>
              <a:t>依赖关系、计算量小</a:t>
            </a:r>
            <a:endParaRPr kumimoji="1"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8629" y="2374866"/>
            <a:ext cx="2701039" cy="55162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866" y="4806374"/>
            <a:ext cx="3272359" cy="156898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72921" y="3688560"/>
            <a:ext cx="1358900" cy="3048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72921" y="4190587"/>
            <a:ext cx="15621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 1 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HMM-&gt;MEMM-&gt;CRF</a:t>
            </a:r>
            <a:endParaRPr lang="zh-CN" altLang="en-US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dirty="0" smtClean="0"/>
              <a:t>HMM</a:t>
            </a:r>
            <a:r>
              <a:rPr lang="zh-CN" altLang="en-US" sz="1800" dirty="0" smtClean="0"/>
              <a:t>：有向图，生成式模型</a:t>
            </a:r>
            <a:r>
              <a:rPr lang="zh-CN" altLang="en-US" dirty="0" smtClean="0"/>
              <a:t>                                                      </a:t>
            </a:r>
            <a:endParaRPr lang="en-US" altLang="zh-CN" sz="1800" dirty="0" smtClean="0"/>
          </a:p>
        </p:txBody>
      </p:sp>
      <p:sp>
        <p:nvSpPr>
          <p:cNvPr id="6" name="AutoShape 2" descr="\psi_{c}(Y_{c} )"/>
          <p:cNvSpPr>
            <a:spLocks noChangeAspect="1" noChangeArrowheads="1"/>
          </p:cNvSpPr>
          <p:nvPr/>
        </p:nvSpPr>
        <p:spPr bwMode="auto">
          <a:xfrm>
            <a:off x="152400" y="152399"/>
            <a:ext cx="304800" cy="49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3" descr="https://www.zhihu.com/equation?tex=C"/>
          <p:cNvSpPr>
            <a:spLocks noChangeAspect="1" noChangeArrowheads="1"/>
          </p:cNvSpPr>
          <p:nvPr/>
        </p:nvSpPr>
        <p:spPr bwMode="auto">
          <a:xfrm>
            <a:off x="152400" y="152399"/>
            <a:ext cx="304800" cy="49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6" name="Picture 2" descr="https://pic1.zhimg.com/80/v2-5b3f6b4a2d905297b7f73a89e92ee618_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975" y="4256086"/>
            <a:ext cx="431482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865" y="2894806"/>
            <a:ext cx="69469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1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 1 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HMM-&gt;MEMM-&gt;CRF</a:t>
            </a:r>
            <a:endParaRPr lang="zh-CN" altLang="en-US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dirty="0"/>
              <a:t>2</a:t>
            </a:r>
            <a:r>
              <a:rPr lang="en-US" altLang="zh-CN" sz="1800" dirty="0" smtClean="0"/>
              <a:t>.</a:t>
            </a:r>
            <a:r>
              <a:rPr lang="zh-CN" altLang="en-US" sz="1800" dirty="0"/>
              <a:t>无向图、势函数                                       </a:t>
            </a:r>
          </a:p>
          <a:p>
            <a:endParaRPr lang="zh-CN" altLang="en-US" dirty="0"/>
          </a:p>
          <a:p>
            <a:r>
              <a:rPr lang="zh-CN" altLang="en-US" dirty="0"/>
              <a:t>                                                         </a:t>
            </a:r>
            <a:endParaRPr lang="en-US" altLang="zh-CN" sz="1800" dirty="0" smtClean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245" y="2528570"/>
            <a:ext cx="3344545" cy="2059940"/>
          </a:xfrm>
          <a:prstGeom prst="rect">
            <a:avLst/>
          </a:prstGeom>
        </p:spPr>
      </p:pic>
      <p:sp>
        <p:nvSpPr>
          <p:cNvPr id="6" name="AutoShape 2" descr="\psi_{c}(Y_{c} )"/>
          <p:cNvSpPr>
            <a:spLocks noChangeAspect="1" noChangeArrowheads="1"/>
          </p:cNvSpPr>
          <p:nvPr/>
        </p:nvSpPr>
        <p:spPr bwMode="auto">
          <a:xfrm>
            <a:off x="152400" y="152399"/>
            <a:ext cx="304800" cy="49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3" descr="https://www.zhihu.com/equation?tex=C"/>
          <p:cNvSpPr>
            <a:spLocks noChangeAspect="1" noChangeArrowheads="1"/>
          </p:cNvSpPr>
          <p:nvPr/>
        </p:nvSpPr>
        <p:spPr bwMode="auto">
          <a:xfrm>
            <a:off x="152400" y="152399"/>
            <a:ext cx="304800" cy="49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073861" y="4358621"/>
            <a:ext cx="3543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l-GR" altLang="zh-CN" dirty="0" smtClean="0">
                <a:latin typeface="Arial" charset="0"/>
              </a:rPr>
              <a:t>Φ</a:t>
            </a:r>
            <a:r>
              <a:rPr lang="en-US" altLang="zh-CN" dirty="0" smtClean="0">
                <a:latin typeface="Arial" charset="0"/>
              </a:rPr>
              <a:t>(</a:t>
            </a:r>
            <a:r>
              <a:rPr lang="en-US" altLang="zh-CN" dirty="0" err="1" smtClean="0">
                <a:latin typeface="Arial" charset="0"/>
              </a:rPr>
              <a:t>Yc</a:t>
            </a:r>
            <a:r>
              <a:rPr lang="en-US" altLang="zh-CN" dirty="0" smtClean="0">
                <a:latin typeface="Arial" charset="0"/>
              </a:rPr>
              <a:t>)</a:t>
            </a:r>
            <a:r>
              <a:rPr lang="x-none" altLang="x-none" dirty="0" smtClean="0">
                <a:latin typeface="Arial" charset="0"/>
              </a:rPr>
              <a:t>是一个最大团</a:t>
            </a:r>
            <a:r>
              <a:rPr lang="en-US" altLang="zh-CN" dirty="0" smtClean="0">
                <a:latin typeface="Arial" charset="0"/>
              </a:rPr>
              <a:t>C</a:t>
            </a:r>
            <a:r>
              <a:rPr lang="x-none" altLang="x-none" dirty="0" smtClean="0">
                <a:latin typeface="Arial" charset="0"/>
              </a:rPr>
              <a:t>上随机变量们的联合概率</a:t>
            </a:r>
            <a:r>
              <a:rPr lang="en-US" altLang="zh-CN" dirty="0" smtClean="0">
                <a:latin typeface="Arial" charset="0"/>
              </a:rPr>
              <a:t>(</a:t>
            </a:r>
            <a:r>
              <a:rPr lang="zh-CN" altLang="en-US" dirty="0" smtClean="0">
                <a:latin typeface="Arial" charset="0"/>
              </a:rPr>
              <a:t>势函数</a:t>
            </a:r>
            <a:r>
              <a:rPr lang="en-US" altLang="zh-CN" dirty="0" smtClean="0">
                <a:latin typeface="Arial" charset="0"/>
              </a:rPr>
              <a:t>)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马尔可夫</a:t>
            </a:r>
            <a:r>
              <a:rPr lang="zh-CN" altLang="en-US" dirty="0"/>
              <a:t>性质</a:t>
            </a:r>
            <a:r>
              <a:rPr lang="en-US" altLang="zh-CN" dirty="0"/>
              <a:t>-&gt;CRF</a:t>
            </a:r>
            <a:r>
              <a:rPr lang="zh-CN" altLang="en-US" dirty="0"/>
              <a:t>基础形式</a:t>
            </a:r>
            <a:endParaRPr lang="en-US" altLang="zh-CN" dirty="0"/>
          </a:p>
          <a:p>
            <a:pPr lvl="0"/>
            <a:endParaRPr lang="x-none" altLang="x-none" dirty="0">
              <a:latin typeface="Arial" charset="0"/>
            </a:endParaRPr>
          </a:p>
          <a:p>
            <a:endParaRPr kumimoji="1"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200" y="2812903"/>
            <a:ext cx="6515294" cy="6879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200" y="3517231"/>
            <a:ext cx="1921933" cy="57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 1 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HMM-&gt;MEMM-&gt;CRF</a:t>
            </a:r>
            <a:endParaRPr lang="zh-CN" altLang="en-US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351338"/>
          </a:xfrm>
        </p:spPr>
        <p:txBody>
          <a:bodyPr/>
          <a:lstStyle/>
          <a:p>
            <a:r>
              <a:rPr lang="en-US" altLang="zh-CN" sz="1800" dirty="0"/>
              <a:t>3</a:t>
            </a:r>
            <a:r>
              <a:rPr lang="en-US" altLang="zh-CN" sz="1800" dirty="0" smtClean="0"/>
              <a:t>.MEMM</a:t>
            </a:r>
            <a:r>
              <a:rPr lang="en-US" altLang="zh-CN" sz="1800" dirty="0"/>
              <a:t>——最大熵马尔科夫模型</a:t>
            </a:r>
          </a:p>
          <a:p>
            <a:r>
              <a:rPr lang="zh-CN" altLang="en-US" sz="1800" dirty="0"/>
              <a:t>建模方式</a:t>
            </a:r>
            <a:r>
              <a:rPr lang="zh-CN" altLang="en-US" sz="1800" dirty="0" smtClean="0"/>
              <a:t>：</a:t>
            </a:r>
            <a:r>
              <a:rPr lang="en-US" altLang="zh-CN" sz="1800" dirty="0" smtClean="0"/>
              <a:t>”</a:t>
            </a:r>
            <a:r>
              <a:rPr lang="zh-CN" altLang="en-US" sz="1800" dirty="0" smtClean="0"/>
              <a:t>直接</a:t>
            </a:r>
            <a:r>
              <a:rPr lang="zh-CN" altLang="en-US" sz="1800" dirty="0"/>
              <a:t>学习条件</a:t>
            </a:r>
            <a:r>
              <a:rPr lang="zh-CN" altLang="en-US" sz="1800" dirty="0" smtClean="0"/>
              <a:t>概率</a:t>
            </a:r>
            <a:r>
              <a:rPr lang="en-US" altLang="zh-CN" sz="1800" dirty="0" smtClean="0"/>
              <a:t>”</a:t>
            </a:r>
            <a:endParaRPr lang="zh-CN" altLang="en-US" sz="1800" dirty="0"/>
          </a:p>
          <a:p>
            <a:endParaRPr lang="zh-CN" altLang="en-US" sz="1800" dirty="0"/>
          </a:p>
          <a:p>
            <a:endParaRPr lang="zh-CN" altLang="en-US" sz="1800" dirty="0"/>
          </a:p>
          <a:p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x-none" altLang="x-none" sz="1800" dirty="0">
                <a:latin typeface="+mn-ea"/>
              </a:rPr>
              <a:t>与HMM</a:t>
            </a:r>
            <a:r>
              <a:rPr lang="x-none" altLang="x-none" sz="1800" dirty="0" smtClean="0">
                <a:latin typeface="+mn-ea"/>
              </a:rPr>
              <a:t>的</a:t>
            </a:r>
            <a:r>
              <a:rPr lang="en-US" altLang="zh-CN" sz="1800" dirty="0" err="1" smtClean="0">
                <a:latin typeface="+mn-ea"/>
              </a:rPr>
              <a:t>Ot</a:t>
            </a:r>
            <a:r>
              <a:rPr lang="x-none" altLang="x-none" sz="1800" dirty="0" smtClean="0">
                <a:latin typeface="+mn-ea"/>
              </a:rPr>
              <a:t>依赖</a:t>
            </a:r>
            <a:r>
              <a:rPr lang="en-US" altLang="zh-CN" sz="1800" dirty="0" smtClean="0">
                <a:latin typeface="+mn-ea"/>
              </a:rPr>
              <a:t>It</a:t>
            </a:r>
            <a:r>
              <a:rPr lang="x-none" altLang="x-none" sz="1800" dirty="0" smtClean="0">
                <a:latin typeface="+mn-ea"/>
              </a:rPr>
              <a:t>不一样，MEMM当前隐藏状态</a:t>
            </a:r>
            <a:r>
              <a:rPr lang="en-US" altLang="zh-CN" sz="1800" dirty="0" smtClean="0">
                <a:latin typeface="+mn-ea"/>
              </a:rPr>
              <a:t>It</a:t>
            </a:r>
            <a:r>
              <a:rPr lang="x-none" altLang="x-none" sz="1800" dirty="0" smtClean="0">
                <a:latin typeface="+mn-ea"/>
              </a:rPr>
              <a:t>依赖</a:t>
            </a:r>
            <a:endParaRPr lang="en-US" altLang="x-none" sz="1800" dirty="0" smtClean="0">
              <a:latin typeface="+mn-ea"/>
            </a:endParaRPr>
          </a:p>
          <a:p>
            <a:pPr marL="0" indent="0">
              <a:buNone/>
            </a:pPr>
            <a:r>
              <a:rPr lang="zh-CN" altLang="en-US" sz="1800" dirty="0" smtClean="0">
                <a:latin typeface="+mn-ea"/>
              </a:rPr>
              <a:t>于</a:t>
            </a:r>
            <a:r>
              <a:rPr lang="x-none" altLang="x-none" sz="1800" dirty="0" smtClean="0">
                <a:latin typeface="+mn-ea"/>
              </a:rPr>
              <a:t>当前时刻的观测节点</a:t>
            </a:r>
            <a:r>
              <a:rPr lang="en-US" altLang="zh-CN" sz="1800" dirty="0" err="1" smtClean="0">
                <a:latin typeface="+mn-ea"/>
              </a:rPr>
              <a:t>Ot</a:t>
            </a:r>
            <a:r>
              <a:rPr lang="x-none" altLang="x-none" sz="1800" dirty="0" smtClean="0">
                <a:latin typeface="+mn-ea"/>
              </a:rPr>
              <a:t>和上一时刻的隐藏节点</a:t>
            </a:r>
            <a:r>
              <a:rPr lang="en-US" altLang="zh-CN" sz="1800" dirty="0" smtClean="0">
                <a:latin typeface="+mn-ea"/>
              </a:rPr>
              <a:t>It-1</a:t>
            </a:r>
          </a:p>
          <a:p>
            <a:pPr marL="0" indent="0">
              <a:buNone/>
            </a:pPr>
            <a:r>
              <a:rPr lang="zh-CN" altLang="en-US" sz="1800" dirty="0" smtClean="0"/>
              <a:t>用</a:t>
            </a:r>
            <a:r>
              <a:rPr lang="en-US" altLang="zh-CN" sz="1800" dirty="0" smtClean="0"/>
              <a:t>f</a:t>
            </a:r>
            <a:r>
              <a:rPr lang="zh-CN" altLang="en-US" sz="1800" dirty="0" smtClean="0"/>
              <a:t>函数</a:t>
            </a:r>
            <a:r>
              <a:rPr lang="zh-CN" altLang="en-US" sz="1800" dirty="0"/>
              <a:t>直接判别，学习边界</a:t>
            </a:r>
            <a:r>
              <a:rPr lang="zh-CN" altLang="en-US" sz="1800" dirty="0" smtClean="0"/>
              <a:t>，</a:t>
            </a:r>
            <a:r>
              <a:rPr lang="en-US" altLang="zh-CN" sz="1800" dirty="0" smtClean="0"/>
              <a:t>MEMM</a:t>
            </a:r>
            <a:r>
              <a:rPr lang="zh-CN" altLang="en-US" sz="1800" dirty="0"/>
              <a:t>也有极大似然估计</a:t>
            </a:r>
            <a:r>
              <a:rPr lang="zh-CN" altLang="en-US" sz="1800" dirty="0" smtClean="0"/>
              <a:t>方法</a:t>
            </a:r>
            <a:endParaRPr lang="en-US" altLang="zh-CN" sz="1800" dirty="0" smtClean="0"/>
          </a:p>
          <a:p>
            <a:pPr marL="0" indent="0">
              <a:buNone/>
            </a:pPr>
            <a:r>
              <a:rPr lang="zh-CN" altLang="en-US" sz="1800" dirty="0" smtClean="0"/>
              <a:t>、</a:t>
            </a:r>
            <a:r>
              <a:rPr lang="zh-CN" altLang="en-US" sz="1800" dirty="0"/>
              <a:t>梯度下降</a:t>
            </a:r>
            <a:r>
              <a:rPr lang="zh-CN" altLang="en-US" sz="1800" dirty="0" smtClean="0"/>
              <a:t>、</a:t>
            </a:r>
            <a:r>
              <a:rPr lang="en-US" altLang="zh-CN" sz="1800" dirty="0" smtClean="0"/>
              <a:t>BFGS</a:t>
            </a:r>
            <a:r>
              <a:rPr lang="zh-CN" altLang="en-US" sz="1800" dirty="0" smtClean="0"/>
              <a:t>等</a:t>
            </a:r>
            <a:endParaRPr lang="en-US" altLang="zh-CN" sz="1800" dirty="0" smtClean="0">
              <a:latin typeface="+mn-ea"/>
            </a:endParaRPr>
          </a:p>
          <a:p>
            <a:pPr marL="0" indent="0">
              <a:buNone/>
            </a:pPr>
            <a:endParaRPr lang="en-US" altLang="zh-CN" sz="1800" dirty="0">
              <a:latin typeface="+mn-ea"/>
            </a:endParaRPr>
          </a:p>
          <a:p>
            <a:pPr marL="342900" lvl="0" indent="-342900">
              <a:buAutoNum type="arabicPeriod"/>
            </a:pPr>
            <a:r>
              <a:rPr lang="x-none" altLang="x-none" sz="1800" dirty="0" smtClean="0">
                <a:latin typeface="+mn-ea"/>
              </a:rPr>
              <a:t>先预定义特征函数</a:t>
            </a:r>
            <a:r>
              <a:rPr lang="en-US" altLang="zh-CN" sz="1800" dirty="0" smtClean="0">
                <a:latin typeface="+mn-ea"/>
              </a:rPr>
              <a:t>f</a:t>
            </a:r>
            <a:r>
              <a:rPr lang="x-none" altLang="x-none" sz="1800" dirty="0" smtClean="0">
                <a:latin typeface="+mn-ea"/>
              </a:rPr>
              <a:t>，</a:t>
            </a:r>
            <a:endParaRPr lang="en-US" altLang="x-none" sz="1800" dirty="0">
              <a:latin typeface="+mn-ea"/>
            </a:endParaRPr>
          </a:p>
          <a:p>
            <a:pPr marL="342900" lvl="0" indent="-342900">
              <a:buAutoNum type="arabicPeriod"/>
            </a:pPr>
            <a:r>
              <a:rPr lang="x-none" altLang="x-none" sz="1800" dirty="0" smtClean="0">
                <a:latin typeface="+mn-ea"/>
              </a:rPr>
              <a:t>训练模型</a:t>
            </a:r>
            <a:r>
              <a:rPr lang="x-none" altLang="x-none" sz="1800" dirty="0">
                <a:latin typeface="+mn-ea"/>
              </a:rPr>
              <a:t>，</a:t>
            </a:r>
            <a:r>
              <a:rPr lang="x-none" altLang="x-none" sz="1800" dirty="0" smtClean="0">
                <a:latin typeface="+mn-ea"/>
              </a:rPr>
              <a:t>确定MEMM</a:t>
            </a:r>
            <a:r>
              <a:rPr lang="x-none" altLang="x-none" sz="1800" dirty="0" smtClean="0">
                <a:latin typeface="+mn-ea"/>
              </a:rPr>
              <a:t>模型</a:t>
            </a:r>
            <a:endParaRPr lang="en-US" altLang="x-none" sz="1800" dirty="0" smtClean="0">
              <a:latin typeface="+mn-ea"/>
            </a:endParaRPr>
          </a:p>
          <a:p>
            <a:pPr marL="342900" lvl="0" indent="-342900">
              <a:buAutoNum type="arabicPeriod"/>
            </a:pPr>
            <a:r>
              <a:rPr lang="zh-CN" altLang="en-US" sz="1800" dirty="0" smtClean="0">
                <a:latin typeface="+mn-ea"/>
              </a:rPr>
              <a:t>序列标注</a:t>
            </a:r>
            <a:endParaRPr lang="x-none" altLang="x-none" sz="1800" dirty="0">
              <a:latin typeface="+mn-ea"/>
            </a:endParaRPr>
          </a:p>
          <a:p>
            <a:pPr marL="0" indent="0">
              <a:buNone/>
            </a:pPr>
            <a:endParaRPr lang="en-US" altLang="zh-CN" sz="1800" dirty="0" smtClean="0">
              <a:latin typeface="+mn-ea"/>
            </a:endParaRPr>
          </a:p>
          <a:p>
            <a:pPr marL="0" indent="0">
              <a:buNone/>
            </a:pPr>
            <a:endParaRPr lang="en-US" altLang="zh-CN" sz="1800" dirty="0">
              <a:latin typeface="+mn-ea"/>
            </a:endParaRPr>
          </a:p>
          <a:p>
            <a:pPr marL="0" indent="0">
              <a:buNone/>
            </a:pPr>
            <a:endParaRPr lang="en-US" altLang="zh-CN" sz="1800" dirty="0" smtClean="0">
              <a:latin typeface="+mn-ea"/>
            </a:endParaRP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99" y="3065610"/>
            <a:ext cx="3564819" cy="7380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110675"/>
            <a:ext cx="2551289" cy="6929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1644" y="4392534"/>
            <a:ext cx="4471811" cy="2139622"/>
          </a:xfrm>
          <a:prstGeom prst="rect">
            <a:avLst/>
          </a:prstGeom>
        </p:spPr>
      </p:pic>
      <p:sp>
        <p:nvSpPr>
          <p:cNvPr id="10" name="AutoShape 2" descr="_{i}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3" descr="_{i}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AutoShape 4" descr="_{i}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AutoShape 5" descr="_{i}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AutoShape 6" descr="_{i-1}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AutoShape 8" descr="_{a}(o,i)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7099" y="2400201"/>
            <a:ext cx="3118017" cy="55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Part1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HMM-&gt;MEMM-&gt;CRF</a:t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0239" y="1907822"/>
            <a:ext cx="1060732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  <a:ea typeface="+mn-ea"/>
              </a:rPr>
              <a:t>判别式模型，</a:t>
            </a:r>
            <a:r>
              <a:rPr lang="en-US" altLang="zh-CN" dirty="0">
                <a:latin typeface="+mn-ea"/>
                <a:ea typeface="+mn-ea"/>
              </a:rPr>
              <a:t>克服了观察值之</a:t>
            </a:r>
          </a:p>
          <a:p>
            <a:pPr marL="0" indent="0">
              <a:buNone/>
            </a:pPr>
            <a:r>
              <a:rPr lang="en-US" altLang="zh-CN" dirty="0" smtClean="0">
                <a:latin typeface="+mn-ea"/>
                <a:ea typeface="+mn-ea"/>
              </a:rPr>
              <a:t>间严格独立产生的问题</a:t>
            </a:r>
            <a:endParaRPr lang="en-US" altLang="zh-CN" dirty="0" smtClean="0">
              <a:latin typeface="+mn-ea"/>
              <a:ea typeface="+mn-ea"/>
            </a:endParaRPr>
          </a:p>
          <a:p>
            <a:pPr marL="0" indent="0">
              <a:buNone/>
            </a:pPr>
            <a:endParaRPr lang="en-US" altLang="zh-CN" dirty="0">
              <a:latin typeface="+mn-ea"/>
              <a:ea typeface="+mn-ea"/>
            </a:endParaRPr>
          </a:p>
          <a:p>
            <a:pPr marL="0" indent="0">
              <a:buNone/>
            </a:pPr>
            <a:r>
              <a:rPr lang="zh-CN" altLang="en-US" dirty="0" smtClean="0">
                <a:latin typeface="+mn-ea"/>
                <a:ea typeface="+mn-ea"/>
              </a:rPr>
              <a:t>标注</a:t>
            </a:r>
            <a:r>
              <a:rPr lang="zh-CN" altLang="en-US" dirty="0">
                <a:latin typeface="+mn-ea"/>
                <a:ea typeface="+mn-ea"/>
              </a:rPr>
              <a:t>偏置问题（局部信息</a:t>
            </a:r>
            <a:r>
              <a:rPr lang="zh-CN" altLang="en-US" dirty="0" smtClean="0">
                <a:latin typeface="+mn-ea"/>
                <a:ea typeface="+mn-ea"/>
              </a:rPr>
              <a:t>）</a:t>
            </a:r>
            <a:endParaRPr lang="en-US" altLang="zh-CN" dirty="0" smtClean="0">
              <a:latin typeface="+mn-ea"/>
              <a:ea typeface="+mn-ea"/>
            </a:endParaRPr>
          </a:p>
          <a:p>
            <a:pPr marL="0" indent="0">
              <a:buNone/>
            </a:pPr>
            <a:endParaRPr lang="en-US" altLang="zh-CN" dirty="0" smtClean="0">
              <a:latin typeface="+mn-ea"/>
              <a:ea typeface="+mn-ea"/>
            </a:endParaRPr>
          </a:p>
          <a:p>
            <a:pPr marL="0" indent="0">
              <a:buNone/>
            </a:pPr>
            <a:endParaRPr lang="en-US" altLang="zh-CN" dirty="0" smtClean="0">
              <a:latin typeface="+mn-ea"/>
              <a:ea typeface="+mn-ea"/>
            </a:endParaRPr>
          </a:p>
          <a:p>
            <a:pPr marL="0" indent="0">
              <a:buNone/>
            </a:pPr>
            <a:endParaRPr lang="en-US" altLang="zh-CN" dirty="0">
              <a:latin typeface="+mn-ea"/>
              <a:ea typeface="+mn-ea"/>
            </a:endParaRPr>
          </a:p>
          <a:p>
            <a:pPr marL="0" indent="0">
              <a:buNone/>
            </a:pPr>
            <a:endParaRPr lang="en-US" altLang="zh-CN" dirty="0" smtClean="0">
              <a:latin typeface="+mn-ea"/>
              <a:ea typeface="+mn-ea"/>
            </a:endParaRPr>
          </a:p>
          <a:p>
            <a:pPr marL="0" indent="0">
              <a:buNone/>
            </a:pPr>
            <a:endParaRPr lang="en-US" altLang="zh-CN" dirty="0">
              <a:latin typeface="+mn-ea"/>
              <a:ea typeface="+mn-ea"/>
            </a:endParaRPr>
          </a:p>
          <a:p>
            <a:pPr marL="0" indent="0">
              <a:buNone/>
            </a:pPr>
            <a:endParaRPr lang="en-US" altLang="zh-CN" dirty="0" smtClean="0">
              <a:latin typeface="+mn-ea"/>
              <a:ea typeface="+mn-ea"/>
            </a:endParaRPr>
          </a:p>
          <a:p>
            <a:pPr marL="0" indent="0">
              <a:buNone/>
            </a:pPr>
            <a:r>
              <a:rPr lang="en-US" altLang="zh-CN" dirty="0" smtClean="0">
                <a:latin typeface="+mn-ea"/>
                <a:ea typeface="+mn-ea"/>
              </a:rPr>
              <a:t>状态</a:t>
            </a:r>
            <a:r>
              <a:rPr lang="en-US" altLang="zh-CN" dirty="0">
                <a:latin typeface="+mn-ea"/>
                <a:ea typeface="+mn-ea"/>
              </a:rPr>
              <a:t>2可以转换的状态比状态1要多，</a:t>
            </a:r>
          </a:p>
          <a:p>
            <a:pPr marL="0" indent="0">
              <a:buNone/>
            </a:pPr>
            <a:r>
              <a:rPr lang="en-US" altLang="zh-CN" dirty="0" err="1">
                <a:latin typeface="+mn-ea"/>
                <a:ea typeface="+mn-ea"/>
              </a:rPr>
              <a:t>从而使转移概率降低,即MEMM倾向于</a:t>
            </a:r>
            <a:endParaRPr lang="en-US" altLang="zh-CN" dirty="0">
              <a:latin typeface="+mn-ea"/>
              <a:ea typeface="+mn-ea"/>
            </a:endParaRPr>
          </a:p>
          <a:p>
            <a:pPr marL="0" indent="0">
              <a:buNone/>
            </a:pPr>
            <a:r>
              <a:rPr lang="en-US" altLang="zh-CN" dirty="0" smtClean="0">
                <a:latin typeface="+mn-ea"/>
                <a:ea typeface="+mn-ea"/>
              </a:rPr>
              <a:t>选择拥有更少转移的状态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733" y="1763362"/>
            <a:ext cx="7086600" cy="4470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3350862"/>
            <a:ext cx="3771900" cy="1295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00" y="5777926"/>
            <a:ext cx="3007960" cy="62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31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520383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 1 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HMM-&gt;MEMM-&gt;CRF</a:t>
            </a:r>
            <a:endParaRPr lang="zh-CN" altLang="en-US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dirty="0"/>
              <a:t>4</a:t>
            </a:r>
            <a:r>
              <a:rPr lang="en-US" altLang="zh-CN" sz="1800" dirty="0" smtClean="0"/>
              <a:t>.CRF</a:t>
            </a:r>
            <a:endParaRPr lang="en-US" altLang="zh-CN" sz="1800" dirty="0"/>
          </a:p>
          <a:p>
            <a:r>
              <a:rPr lang="zh-CN" altLang="en-US" sz="1800" dirty="0"/>
              <a:t>建模公式：</a:t>
            </a:r>
          </a:p>
          <a:p>
            <a:endParaRPr lang="en-US" altLang="zh-CN" sz="1800" dirty="0" smtClean="0"/>
          </a:p>
          <a:p>
            <a:r>
              <a:rPr lang="zh-CN" altLang="en-US" sz="1800" dirty="0" smtClean="0"/>
              <a:t>i</a:t>
            </a:r>
            <a:r>
              <a:rPr lang="zh-CN" altLang="en-US" sz="1800" dirty="0"/>
              <a:t>节点位置，k第几个特征函数</a:t>
            </a:r>
          </a:p>
          <a:p>
            <a:endParaRPr lang="zh-CN" altLang="en-US" sz="1800" dirty="0"/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985" y="2007394"/>
            <a:ext cx="3295015" cy="7429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296" y="3493770"/>
            <a:ext cx="7740438" cy="58520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032" y="4343525"/>
            <a:ext cx="4324428" cy="21350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296" y="4418489"/>
            <a:ext cx="3100704" cy="70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05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60528 Action Recogni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20160528 Action Recognition</Template>
  <TotalTime>8329</TotalTime>
  <Words>563</Words>
  <Application>Microsoft Macintosh PowerPoint</Application>
  <PresentationFormat>宽屏</PresentationFormat>
  <Paragraphs>180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4" baseType="lpstr">
      <vt:lpstr>Calibri</vt:lpstr>
      <vt:lpstr>Calibri Light</vt:lpstr>
      <vt:lpstr>Cambria Math</vt:lpstr>
      <vt:lpstr>Mangal</vt:lpstr>
      <vt:lpstr>Times New Roman</vt:lpstr>
      <vt:lpstr>Wingdings</vt:lpstr>
      <vt:lpstr>黑体</vt:lpstr>
      <vt:lpstr>宋体</vt:lpstr>
      <vt:lpstr>微软雅黑</vt:lpstr>
      <vt:lpstr>Arial</vt:lpstr>
      <vt:lpstr>20160528 Action Recognition</vt:lpstr>
      <vt:lpstr>PowerPoint 演示文稿</vt:lpstr>
      <vt:lpstr>Outline</vt:lpstr>
      <vt:lpstr>    Part1 HMM-&gt;MEMM-&gt;CRF     </vt:lpstr>
      <vt:lpstr>Part 1 CRF及应用</vt:lpstr>
      <vt:lpstr>Part 1 HMM-&gt;MEMM-&gt;CRF</vt:lpstr>
      <vt:lpstr>Part 1 HMM-&gt;MEMM-&gt;CRF</vt:lpstr>
      <vt:lpstr>Part 1 HMM-&gt;MEMM-&gt;CRF</vt:lpstr>
      <vt:lpstr>    Part1 HMM-&gt;MEMM-&gt;CRF     </vt:lpstr>
      <vt:lpstr>Part 1 HMM-&gt;MEMM-&gt;CRF</vt:lpstr>
      <vt:lpstr>    Part1 HMM-&gt;MEMM-&gt;CRF     </vt:lpstr>
      <vt:lpstr>    Part1 HMM-&gt;MEMM-&gt;CRF     </vt:lpstr>
      <vt:lpstr>    Part2 CRF特征模板     </vt:lpstr>
      <vt:lpstr>    Part2 CRF特征模板     </vt:lpstr>
      <vt:lpstr>    Part2 CRF特征模板     </vt:lpstr>
      <vt:lpstr>    Part3 Hybrid semi-Markov CRF for Neural Sequence Labeling (2018 ACL)   </vt:lpstr>
      <vt:lpstr>    Part3 Hybrid semi-Markov CRF for Neural Sequence Labeling (2018 ACL)   </vt:lpstr>
      <vt:lpstr>    Part3 Hybrid semi-Markov CRF for Neural Sequence Labeling (2018 ACL)   </vt:lpstr>
      <vt:lpstr>    Part3 Hybrid semi-Markov CRF for Neural Sequence Labeling (2018 ACL)   </vt:lpstr>
      <vt:lpstr>    Part3 Hybrid semi-Markov CRF for Neural Sequence Labeling (2018 ACL)   </vt:lpstr>
      <vt:lpstr>    Part3 Hybrid semi-Markov CRF for Neural Sequence Labeling (2018 ACL)   </vt:lpstr>
      <vt:lpstr>    Part3 Hybrid semi-Markov CRF for Neural Sequence Labeling (2018 ACL)   </vt:lpstr>
      <vt:lpstr>    Part3 Hybrid semi-Markov CRF for Neural Sequence Labeling (2018 ACL)   </vt:lpstr>
      <vt:lpstr>Thanks for your listening ...</vt:lpstr>
    </vt:vector>
  </TitlesOfParts>
  <Company>Microsoft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</dc:creator>
  <cp:lastModifiedBy>Microsoft Office 用户</cp:lastModifiedBy>
  <cp:revision>283</cp:revision>
  <dcterms:created xsi:type="dcterms:W3CDTF">2016-08-18T11:03:00Z</dcterms:created>
  <dcterms:modified xsi:type="dcterms:W3CDTF">2018-12-05T08:51:59Z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